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完成项目</c:v>
                </c:pt>
              </c:strCache>
            </c:strRef>
          </c:tx>
          <c:spPr>
            <a:solidFill>
              <a:srgbClr val="6857E7"/>
            </a:solidFill>
          </c:spPr>
          <c:dPt>
            <c:idx val="4"/>
            <c:spPr>
              <a:solidFill>
                <a:srgbClr val="FF604A"/>
              </a:solidFill>
            </c:spPr>
          </c:dPt>
          <c:cat>
            <c:strRef>
              <c:f>Sheet1!$A$2:$A$6</c:f>
              <c:strCache>
                <c:ptCount val="5"/>
                <c:pt idx="0">
                  <c:v>一月</c:v>
                </c:pt>
                <c:pt idx="1">
                  <c:v>二月</c:v>
                </c:pt>
                <c:pt idx="2">
                  <c:v>三月</c:v>
                </c:pt>
                <c:pt idx="3">
                  <c:v>四月</c:v>
                </c:pt>
                <c:pt idx="4">
                  <c:v>五月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</c:v>
                </c:pt>
                <c:pt idx="1">
                  <c:v>19</c:v>
                </c:pt>
                <c:pt idx="2">
                  <c:v>23</c:v>
                </c:pt>
                <c:pt idx="3">
                  <c:v>28</c:v>
                </c:pt>
                <c:pt idx="4">
                  <c:v>35</c:v>
                </c:pt>
              </c:numCache>
            </c:numRef>
          </c:val>
        </c:ser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rgbClr val="6E6E73"/>
                </a:solidFill>
                <a:latin typeface="MiSans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rgbClr val="6E6E73"/>
                </a:solidFill>
                <a:latin typeface="MiSans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62626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nexai-logo-horizontal-reverse@1200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548640"/>
            <a:ext cx="1549831" cy="457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1920240"/>
            <a:ext cx="6766560" cy="21945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0000"/>
              </a:lnSpc>
            </a:pPr>
            <a:r>
              <a:rPr sz="4800" b="1">
                <a:solidFill>
                  <a:srgbClr val="FFFFFF"/>
                </a:solidFill>
                <a:latin typeface="MiSans"/>
              </a:rPr>
              <a:t>用真实项目，</a:t>
            </a:r>
          </a:p>
          <a:p>
            <a:pPr>
              <a:lnSpc>
                <a:spcPct val="120000"/>
              </a:lnSpc>
            </a:pPr>
            <a:r>
              <a:rPr sz="4800" b="1">
                <a:solidFill>
                  <a:srgbClr val="FFFFFF"/>
                </a:solidFill>
                <a:latin typeface="MiSans"/>
              </a:rPr>
              <a:t>点亮你的 AI 创造力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4114800"/>
            <a:ext cx="64008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</a:pPr>
            <a:r>
              <a:rPr sz="1800" b="0">
                <a:solidFill>
                  <a:srgbClr val="BBBBFE"/>
                </a:solidFill>
                <a:latin typeface="MiSans"/>
              </a:rPr>
              <a:t>奈势AI PPT 模板示例 · 汇报人 · 2026-11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943600"/>
            <a:ext cx="64008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</a:pPr>
            <a:r>
              <a:rPr sz="1400" b="0">
                <a:solidFill>
                  <a:srgbClr val="FFFFFF"/>
                </a:solidFill>
                <a:latin typeface="MiSans"/>
              </a:rPr>
              <a:t>一起热爱，一起成长！  ·  nexai.link</a:t>
            </a:r>
          </a:p>
        </p:txBody>
      </p:sp>
      <p:pic>
        <p:nvPicPr>
          <p:cNvPr id="6" name="Picture 5" descr="xiaonai-standard@1000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920" y="822960"/>
            <a:ext cx="2649931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291840" cy="6858000"/>
          </a:xfrm>
          <a:prstGeom prst="rect">
            <a:avLst/>
          </a:prstGeom>
          <a:solidFill>
            <a:srgbClr val="F1F0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nexai-logo-horizontal-color@1200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548640"/>
            <a:ext cx="1115878" cy="32918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2377440"/>
            <a:ext cx="2377440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</a:pPr>
            <a:r>
              <a:rPr sz="4000" b="1">
                <a:solidFill>
                  <a:srgbClr val="262626"/>
                </a:solidFill>
                <a:latin typeface="MiSans"/>
              </a:rPr>
              <a:t>目录</a:t>
            </a:r>
          </a:p>
          <a:p>
            <a:pPr>
              <a:lnSpc>
                <a:spcPct val="115000"/>
              </a:lnSpc>
            </a:pPr>
            <a:r>
              <a:rPr sz="1200" b="0">
                <a:solidFill>
                  <a:srgbClr val="6E6E73"/>
                </a:solidFill>
                <a:latin typeface="MiSans"/>
              </a:rPr>
              <a:t>CONTENTS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06240" y="1554480"/>
            <a:ext cx="73152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</a:pPr>
            <a:r>
              <a:rPr sz="2200" b="1">
                <a:solidFill>
                  <a:srgbClr val="6857E7"/>
                </a:solidFill>
                <a:latin typeface="MiSans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0" y="1554480"/>
            <a:ext cx="594360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</a:pPr>
            <a:r>
              <a:rPr sz="2200" b="0">
                <a:solidFill>
                  <a:srgbClr val="262626"/>
                </a:solidFill>
                <a:latin typeface="MiSans"/>
              </a:rPr>
              <a:t>为什么要统一品牌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06240" y="2514600"/>
            <a:ext cx="73152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</a:pPr>
            <a:r>
              <a:rPr sz="2200" b="1">
                <a:solidFill>
                  <a:srgbClr val="6857E7"/>
                </a:solidFill>
                <a:latin typeface="MiSans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0" y="2514600"/>
            <a:ext cx="594360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</a:pPr>
            <a:r>
              <a:rPr sz="2200" b="0">
                <a:solidFill>
                  <a:srgbClr val="262626"/>
                </a:solidFill>
                <a:latin typeface="MiSans"/>
              </a:rPr>
              <a:t>Logo 与色彩怎么用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06240" y="3474720"/>
            <a:ext cx="73152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</a:pPr>
            <a:r>
              <a:rPr sz="2200" b="1">
                <a:solidFill>
                  <a:srgbClr val="6857E7"/>
                </a:solidFill>
                <a:latin typeface="MiSans"/>
              </a:rPr>
              <a:t>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0" y="3474720"/>
            <a:ext cx="594360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</a:pPr>
            <a:r>
              <a:rPr sz="2200" b="0">
                <a:solidFill>
                  <a:srgbClr val="262626"/>
                </a:solidFill>
                <a:latin typeface="MiSans"/>
              </a:rPr>
              <a:t>各触点的落地方式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06240" y="4434840"/>
            <a:ext cx="73152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</a:pPr>
            <a:r>
              <a:rPr sz="2200" b="1">
                <a:solidFill>
                  <a:srgbClr val="6857E7"/>
                </a:solidFill>
                <a:latin typeface="MiSans"/>
              </a:rPr>
              <a:t>04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0" y="4434840"/>
            <a:ext cx="594360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</a:pPr>
            <a:r>
              <a:rPr sz="2200" b="0">
                <a:solidFill>
                  <a:srgbClr val="262626"/>
                </a:solidFill>
                <a:latin typeface="MiSans"/>
              </a:rPr>
              <a:t>审批与素材库</a:t>
            </a:r>
          </a:p>
        </p:txBody>
      </p:sp>
      <p:pic>
        <p:nvPicPr>
          <p:cNvPr id="13" name="Picture 12" descr="nexai-mark-color@256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272784"/>
            <a:ext cx="256032" cy="25603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914400" y="6291072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</a:pPr>
            <a:r>
              <a:rPr sz="1000" b="0">
                <a:solidFill>
                  <a:srgbClr val="6E6E73"/>
                </a:solidFill>
                <a:latin typeface="MiSans"/>
              </a:rPr>
              <a:t>奈势AI · nexai.link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55680" y="629107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6E6E73"/>
                </a:solidFill>
                <a:latin typeface="MiSans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6857E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103120"/>
            <a:ext cx="7315200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</a:pPr>
            <a:r>
              <a:rPr sz="8800" b="1">
                <a:solidFill>
                  <a:srgbClr val="FFFFFF"/>
                </a:solidFill>
                <a:latin typeface="MiSans"/>
              </a:rPr>
              <a:t>01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566160"/>
            <a:ext cx="914400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</a:pPr>
            <a:r>
              <a:rPr sz="4000" b="1">
                <a:solidFill>
                  <a:srgbClr val="FFFFFF"/>
                </a:solidFill>
                <a:latin typeface="MiSans"/>
              </a:rPr>
              <a:t>为什么要统一品牌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4480560"/>
            <a:ext cx="914400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</a:pPr>
            <a:r>
              <a:rPr sz="1800" b="0">
                <a:solidFill>
                  <a:srgbClr val="F1F0FD"/>
                </a:solidFill>
                <a:latin typeface="MiSans"/>
              </a:rPr>
              <a:t>一致的表达，让用户更快认出奈势AI</a:t>
            </a:r>
          </a:p>
        </p:txBody>
      </p:sp>
      <p:pic>
        <p:nvPicPr>
          <p:cNvPr id="5" name="Picture 4" descr="nexai-mark-white@256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6035040"/>
            <a:ext cx="365760" cy="3657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548640"/>
            <a:ext cx="658368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</a:pPr>
            <a:r>
              <a:rPr sz="3200" b="1">
                <a:solidFill>
                  <a:srgbClr val="262626"/>
                </a:solidFill>
                <a:latin typeface="MiSans"/>
              </a:rPr>
              <a:t>一个主行动，比三个按钮更有效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874519"/>
            <a:ext cx="109728" cy="384048"/>
          </a:xfrm>
          <a:prstGeom prst="rect">
            <a:avLst/>
          </a:prstGeom>
          <a:solidFill>
            <a:srgbClr val="6857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1828800"/>
            <a:ext cx="603504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</a:pPr>
            <a:r>
              <a:rPr sz="2000" b="0">
                <a:solidFill>
                  <a:srgbClr val="262626"/>
                </a:solidFill>
                <a:latin typeface="MiSans"/>
              </a:rPr>
              <a:t>每个区域只保留一个紫色主按钮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2788920"/>
            <a:ext cx="109728" cy="384048"/>
          </a:xfrm>
          <a:prstGeom prst="rect">
            <a:avLst/>
          </a:prstGeom>
          <a:solidFill>
            <a:srgbClr val="6857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2743200"/>
            <a:ext cx="603504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</a:pPr>
            <a:r>
              <a:rPr sz="2000" b="0">
                <a:solidFill>
                  <a:srgbClr val="262626"/>
                </a:solidFill>
                <a:latin typeface="MiSans"/>
              </a:rPr>
              <a:t>次要操作用描边或文字按钮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3703320"/>
            <a:ext cx="109728" cy="384048"/>
          </a:xfrm>
          <a:prstGeom prst="rect">
            <a:avLst/>
          </a:prstGeom>
          <a:solidFill>
            <a:srgbClr val="6857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3657600"/>
            <a:ext cx="603504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</a:pPr>
            <a:r>
              <a:rPr sz="2000" b="0">
                <a:solidFill>
                  <a:srgbClr val="262626"/>
                </a:solidFill>
                <a:latin typeface="MiSans"/>
              </a:rPr>
              <a:t>橙色只用于截止、限时等提醒</a:t>
            </a:r>
          </a:p>
        </p:txBody>
      </p:sp>
      <p:sp>
        <p:nvSpPr>
          <p:cNvPr id="9" name="Rectangle 8"/>
          <p:cNvSpPr/>
          <p:nvPr/>
        </p:nvSpPr>
        <p:spPr>
          <a:xfrm>
            <a:off x="7680960" y="548640"/>
            <a:ext cx="3959352" cy="5394960"/>
          </a:xfrm>
          <a:prstGeom prst="rect">
            <a:avLst/>
          </a:prstGeom>
          <a:solidFill>
            <a:srgbClr val="F1F0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xiaonai-pose-02-上台分享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2440" y="868680"/>
            <a:ext cx="3257550" cy="43434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680960" y="5486400"/>
            <a:ext cx="3959352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>
                <a:solidFill>
                  <a:srgbClr val="6E6E73"/>
                </a:solidFill>
                <a:latin typeface="MiSans"/>
              </a:rPr>
              <a:t>配图区：小奈与文字分栏，不叠压</a:t>
            </a:r>
          </a:p>
        </p:txBody>
      </p:sp>
      <p:pic>
        <p:nvPicPr>
          <p:cNvPr id="12" name="Picture 11" descr="nexai-mark-color@256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272784"/>
            <a:ext cx="256032" cy="25603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914400" y="6291072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</a:pPr>
            <a:r>
              <a:rPr sz="1000" b="0">
                <a:solidFill>
                  <a:srgbClr val="6E6E73"/>
                </a:solidFill>
                <a:latin typeface="MiSans"/>
              </a:rPr>
              <a:t>奈势AI · nexai.link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155680" y="629107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6E6E73"/>
                </a:solidFill>
                <a:latin typeface="MiSans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6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548640"/>
            <a:ext cx="914400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</a:pPr>
            <a:r>
              <a:rPr sz="3200" b="1">
                <a:solidFill>
                  <a:srgbClr val="262626"/>
                </a:solidFill>
                <a:latin typeface="MiSans"/>
              </a:rPr>
              <a:t>用一张图回答一个问题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645920"/>
          <a:ext cx="7498079" cy="420624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595360" y="2011680"/>
            <a:ext cx="3108960" cy="1371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</a:pPr>
            <a:r>
              <a:rPr sz="8800" b="1">
                <a:solidFill>
                  <a:srgbClr val="6857E7"/>
                </a:solidFill>
                <a:latin typeface="MiSans"/>
              </a:rPr>
              <a:t>35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5360" y="3566160"/>
            <a:ext cx="310896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</a:pPr>
            <a:r>
              <a:rPr sz="1600" b="0">
                <a:solidFill>
                  <a:srgbClr val="262626"/>
                </a:solidFill>
                <a:latin typeface="MiSans"/>
              </a:rPr>
              <a:t>五月完成项目数（示例）</a:t>
            </a:r>
          </a:p>
          <a:p>
            <a:pPr>
              <a:lnSpc>
                <a:spcPct val="115000"/>
              </a:lnSpc>
            </a:pPr>
            <a:r>
              <a:rPr sz="1100" b="0">
                <a:solidFill>
                  <a:srgbClr val="6E6E73"/>
                </a:solidFill>
                <a:latin typeface="MiSans"/>
              </a:rPr>
              <a:t>数据来源：示例数据，仅作版式参考</a:t>
            </a:r>
          </a:p>
        </p:txBody>
      </p:sp>
      <p:pic>
        <p:nvPicPr>
          <p:cNvPr id="6" name="Picture 5" descr="nexai-mark-color@256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272784"/>
            <a:ext cx="256032" cy="25603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14400" y="6291072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</a:pPr>
            <a:r>
              <a:rPr sz="1000" b="0">
                <a:solidFill>
                  <a:srgbClr val="6E6E73"/>
                </a:solidFill>
                <a:latin typeface="MiSans"/>
              </a:rPr>
              <a:t>奈势AI · nexai.link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29107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6E6E73"/>
                </a:solidFill>
                <a:latin typeface="MiSans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nexai-logo-vertical-color@1200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280160"/>
            <a:ext cx="2546878" cy="21945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3931920"/>
            <a:ext cx="676656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>
                <a:solidFill>
                  <a:srgbClr val="262626"/>
                </a:solidFill>
                <a:latin typeface="MiSans"/>
              </a:rPr>
              <a:t>一起热爱，一起成长！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4754880"/>
            <a:ext cx="676656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</a:pPr>
            <a:r>
              <a:rPr sz="1800" b="0">
                <a:solidFill>
                  <a:srgbClr val="6E6E73"/>
                </a:solidFill>
                <a:latin typeface="MiSans"/>
              </a:rPr>
              <a:t>成就每一位AI创造者  ·  nexai.link</a:t>
            </a:r>
          </a:p>
        </p:txBody>
      </p:sp>
      <p:sp>
        <p:nvSpPr>
          <p:cNvPr id="5" name="Rectangle 4"/>
          <p:cNvSpPr/>
          <p:nvPr/>
        </p:nvSpPr>
        <p:spPr>
          <a:xfrm>
            <a:off x="7680960" y="548640"/>
            <a:ext cx="3959352" cy="5760720"/>
          </a:xfrm>
          <a:prstGeom prst="rect">
            <a:avLst/>
          </a:prstGeom>
          <a:solidFill>
            <a:srgbClr val="F1F0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xiaonai-pose-01-挥手问好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9560" y="1005840"/>
            <a:ext cx="3634740" cy="48463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NexAI v1.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MiSans"/>
        <a:ea typeface="MiSans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MiSans"/>
        <a:ea typeface="MiSans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